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92" r:id="rId2"/>
    <p:sldId id="306" r:id="rId3"/>
    <p:sldId id="282" r:id="rId4"/>
    <p:sldId id="290" r:id="rId5"/>
    <p:sldId id="294" r:id="rId6"/>
    <p:sldId id="289" r:id="rId7"/>
    <p:sldId id="267" r:id="rId8"/>
    <p:sldId id="296" r:id="rId9"/>
    <p:sldId id="291" r:id="rId10"/>
    <p:sldId id="299" r:id="rId11"/>
    <p:sldId id="281" r:id="rId12"/>
    <p:sldId id="295" r:id="rId13"/>
    <p:sldId id="297" r:id="rId14"/>
    <p:sldId id="304" r:id="rId15"/>
    <p:sldId id="301" r:id="rId16"/>
    <p:sldId id="286" r:id="rId17"/>
    <p:sldId id="274" r:id="rId18"/>
    <p:sldId id="300" r:id="rId19"/>
    <p:sldId id="298" r:id="rId20"/>
    <p:sldId id="285" r:id="rId21"/>
    <p:sldId id="303" r:id="rId22"/>
    <p:sldId id="278" r:id="rId23"/>
    <p:sldId id="302" r:id="rId24"/>
    <p:sldId id="288" r:id="rId25"/>
    <p:sldId id="275" r:id="rId26"/>
    <p:sldId id="305" r:id="rId2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CC00"/>
    <a:srgbClr val="C7FDFD"/>
    <a:srgbClr val="BBF5FB"/>
    <a:srgbClr val="170DD5"/>
    <a:srgbClr val="31C7DB"/>
    <a:srgbClr val="FF66FF"/>
    <a:srgbClr val="FF00FF"/>
    <a:srgbClr val="00FF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9631" autoAdjust="0"/>
  </p:normalViewPr>
  <p:slideViewPr>
    <p:cSldViewPr>
      <p:cViewPr varScale="1">
        <p:scale>
          <a:sx n="88" d="100"/>
          <a:sy n="88" d="100"/>
        </p:scale>
        <p:origin x="-12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CD28078-78EA-4D62-B528-BA5C45E24CDF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73D4AD8-FB6E-40D4-B100-C97A3701BB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149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78319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D4AD8-FB6E-40D4-B100-C97A3701BB3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33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CB7575C-C8AA-4E19-B4CF-3CF801DF5A0C}" type="datetimeFigureOut">
              <a:rPr lang="ru-RU" smtClean="0"/>
              <a:pPr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D5302B0-C643-4344-A828-5C3AEE1C3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over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7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5;&#1077;&#1090;&#1088;&#1086;&#1074;&#1080;&#1095;\Desktop\&#1052;&#1077;&#1078;&#1076;&#1091;&#1088;&#1077;&#1095;&#1077;&#1085;&#1089;&#1082;%20&#1062;&#1074;&#1077;&#1090;&#1086;&#1090;&#1077;&#1088;&#1072;&#1087;&#1080;&#1103;\&#1087;&#1088;&#1077;&#1079;&#1077;&#1085;&#1090;&#1072;&#1094;&#1080;&#1103;%20&#1082;%20&#1084;&#1072;&#1089;&#1090;&#1077;&#1088;-&#1082;&#1083;&#1072;&#1089;&#1089;&#1091;\&#1044;&#1102;&#1081;&#1084;&#1086;&#1074;&#1086;&#1095;&#1082;&#1072;%20(video-converter.com).avi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0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0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20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0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20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5;&#1077;&#1090;&#1088;&#1086;&#1074;&#1080;&#1095;\Desktop\&#1052;&#1077;&#1078;&#1076;&#1091;&#1088;&#1077;&#1095;&#1077;&#1085;&#1089;&#1082;%20&#1062;&#1074;&#1077;&#1090;&#1086;&#1090;&#1077;&#1088;&#1072;&#1087;&#1080;&#1103;\&#1087;&#1088;&#1077;&#1079;&#1077;&#1085;&#1090;&#1072;&#1094;&#1080;&#1103;%20&#1082;%20&#1084;&#1072;&#1089;&#1090;&#1077;&#1088;-&#1082;&#1083;&#1072;&#1089;&#1089;&#1091;\&#1088;&#1072;&#1076;&#1091;&#1075;&#1072;%20(video-converter.com).avi" TargetMode="External"/><Relationship Id="rId5" Type="http://schemas.openxmlformats.org/officeDocument/2006/relationships/image" Target="../media/image83.pn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mirdoshkolnikov.ru/" TargetMode="External"/><Relationship Id="rId3" Type="http://schemas.openxmlformats.org/officeDocument/2006/relationships/hyperlink" Target="http://domognenko.com/" TargetMode="External"/><Relationship Id="rId7" Type="http://schemas.openxmlformats.org/officeDocument/2006/relationships/hyperlink" Target="http://v-vs.blogspot.ru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ups.su/" TargetMode="External"/><Relationship Id="rId5" Type="http://schemas.openxmlformats.org/officeDocument/2006/relationships/hyperlink" Target="https://pedportal.net/" TargetMode="External"/><Relationship Id="rId4" Type="http://schemas.openxmlformats.org/officeDocument/2006/relationships/hyperlink" Target="https://bewoman.club/" TargetMode="External"/><Relationship Id="rId9" Type="http://schemas.openxmlformats.org/officeDocument/2006/relationships/hyperlink" Target="http://www.liveinterne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етрович\Pictures\raduzhnyy_linii_svet_krasochnyy_15335_1366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муниципальное дошкольное образовательное учреждение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«Междуреченский детский сад»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u="sng" dirty="0" smtClean="0"/>
              <a:t>Номинация:</a:t>
            </a:r>
            <a:r>
              <a:rPr lang="ru-RU" b="1" dirty="0" smtClean="0"/>
              <a:t> </a:t>
            </a:r>
            <a:r>
              <a:rPr lang="ru-RU" b="1" i="1" dirty="0" smtClean="0"/>
              <a:t>Образовательные практики в рамках задач ФГОС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Методическая разработка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Тема:</a:t>
            </a:r>
            <a:r>
              <a:rPr lang="ru-RU" dirty="0" smtClean="0"/>
              <a:t> </a:t>
            </a:r>
            <a:r>
              <a:rPr lang="ru-RU" b="1" dirty="0" smtClean="0"/>
              <a:t>Педагогический мастер-класс «Применение </a:t>
            </a:r>
            <a:r>
              <a:rPr lang="ru-RU" b="1" dirty="0" err="1" smtClean="0"/>
              <a:t>цветотерапии</a:t>
            </a:r>
            <a:r>
              <a:rPr lang="ru-RU" b="1" dirty="0" smtClean="0"/>
              <a:t> в ДОУ»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Долотова Елена Евгеньевна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музыкальный руководитель детского сада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8208912" cy="5688632"/>
          </a:xfrm>
        </p:spPr>
        <p:txBody>
          <a:bodyPr>
            <a:normAutofit fontScale="55000" lnSpcReduction="20000"/>
          </a:bodyPr>
          <a:lstStyle/>
          <a:p>
            <a:r>
              <a:rPr lang="ru-RU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муниципальное дошкольное образовательное учреждение</a:t>
            </a:r>
            <a:endParaRPr lang="ru-RU" sz="2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«Междуреченский детский сад»</a:t>
            </a:r>
            <a:endParaRPr lang="ru-RU" sz="2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4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Номинация: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Образовательные практики в рамках задач ФГОС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Методическая разработка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</a:t>
            </a:r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мастер-класс </a:t>
            </a:r>
          </a:p>
          <a:p>
            <a:r>
              <a:rPr lang="ru-RU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</a:t>
            </a:r>
            <a:r>
              <a:rPr lang="ru-RU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цветотерапии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ДОУ» 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Долотова Елена Евгеньевна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музыкальный руководитель детского сада 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г</a:t>
            </a:r>
            <a:endParaRPr lang="ru-RU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етрович\Pictures\raduzhnyy_linii_svet_krasochnyy_15335_1366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0222"/>
            <a:ext cx="8640959" cy="68277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188640"/>
            <a:ext cx="53285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ЦВЕТОТЕРАПИЯ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https://cs3.livemaster.ru/zhurnalfoto/8/4/3/1206111653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230425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9d3acf6eb7d4bc630b81700d11119e9e--concep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908720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fd96740ac160d7696081490943a795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188640"/>
            <a:ext cx="2160240" cy="3163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a042c5ec4d26deb92bad49a39e7a9abf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2708920"/>
            <a:ext cx="3168352" cy="4025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6488-cop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3861048"/>
            <a:ext cx="2520280" cy="331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2729133"/>
            <a:ext cx="3097316" cy="3984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666137786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2014-RM-GEORGE-I-FEA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88640"/>
            <a:ext cx="5214311" cy="350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7c66450-f873-4907-8736-f41081a7774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212976"/>
            <a:ext cx="216024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Elizabeth_I_in_Parliament_Rob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188639"/>
            <a:ext cx="3312368" cy="4213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519491_9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3068960"/>
            <a:ext cx="2858223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15317669061152255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3528" y="3356992"/>
            <a:ext cx="2667621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Дюймовочка (video-converter.com)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79512" y="548680"/>
            <a:ext cx="8784976" cy="5832648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ÐÑ, ÑÐ°Ðº Ð¿Ð¾Ð»ÑÑÐ¸Ð»Ð¾ÑÑ. ÐÑÐ¾ÑÐ»Ð¸ Ð½Ð° ÑÐµÐºÑÐ½Ð´Ð¾ÑÐºÑ Ð¸ Ð·Ð°ÑÐµÑÑÐ»Ð¸ÑÑ Ð² Ð¿ÐµÑÐºÐ°Ñ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556792"/>
            <a:ext cx="511256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Ð­ÑÐ¾ ÑÐ²Ð¾Ðµ Ð·Ð°Ð´Ð½ÐµÐµ ÑÐ»Ð¾Ð²Ð¾? - ÐÐ°Ð´Ð½ÐµÐµ Ð½Ðµ Ð±ÑÐ²Ð°ÐµÑ. - Ð¢Ð¾Ð³Ð´Ð° Ð¿ÑÐ¾ÑÐ°Ð¹, ÑÐ¾Ð´Ð½Ð¾Ð¹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556792"/>
            <a:ext cx="468052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.ytimg.com/vi/Akfmklok81k/maxresdefault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764704"/>
            <a:ext cx="864096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walls.ru/large/201210/5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голубой за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436538"/>
            <a:ext cx="5472608" cy="3276082"/>
          </a:xfrm>
          <a:prstGeom prst="rect">
            <a:avLst/>
          </a:prstGeom>
        </p:spPr>
      </p:pic>
      <p:pic>
        <p:nvPicPr>
          <p:cNvPr id="9" name="Рисунок 8" descr="4b562dc2f79cecc94a5c35aeab4986b0--egyptian-mythology-egyptian-a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16632"/>
            <a:ext cx="4680520" cy="4717178"/>
          </a:xfrm>
          <a:prstGeom prst="rect">
            <a:avLst/>
          </a:prstGeom>
        </p:spPr>
      </p:pic>
      <p:pic>
        <p:nvPicPr>
          <p:cNvPr id="10" name="Рисунок 9" descr="357741_origina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140968"/>
            <a:ext cx="4392488" cy="3547516"/>
          </a:xfrm>
          <a:prstGeom prst="rect">
            <a:avLst/>
          </a:prstGeom>
        </p:spPr>
      </p:pic>
      <p:pic>
        <p:nvPicPr>
          <p:cNvPr id="11" name="Рисунок 10" descr="deir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116632"/>
            <a:ext cx="4476258" cy="4104456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цветотерапия упражнени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2656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6021288"/>
            <a:ext cx="3374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Методика «Цветной дождь»</a:t>
            </a:r>
            <a:endParaRPr lang="ru-RU" dirty="0" smtClean="0"/>
          </a:p>
        </p:txBody>
      </p:sp>
      <p:pic>
        <p:nvPicPr>
          <p:cNvPr id="5" name="Рисунок 4" descr="Dug70-SWwAYCU2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0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image0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img3.stockfresh.com/files/a/andreus/m/88/955178_stock-photo-clear-vis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764700"/>
            <a:ext cx="5256584" cy="3942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s://meditation-portal.com/wp-content/uploads/2015/12/1384964072_cvetoterapiya-tel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16632"/>
            <a:ext cx="547260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Рисунок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57608"/>
            <a:ext cx="7128792" cy="6611752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88640"/>
            <a:ext cx="3419425" cy="312080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88640"/>
            <a:ext cx="3411116" cy="3119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356992"/>
            <a:ext cx="3672408" cy="337897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356992"/>
            <a:ext cx="3702893" cy="334306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9512" y="1052736"/>
            <a:ext cx="8784976" cy="480131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3600" b="1" i="1" u="sng" dirty="0" smtClean="0">
                <a:solidFill>
                  <a:srgbClr val="FF0000"/>
                </a:solidFill>
              </a:rPr>
              <a:t>красный </a:t>
            </a:r>
            <a:r>
              <a:rPr lang="ru-RU" sz="3600" dirty="0" smtClean="0">
                <a:solidFill>
                  <a:srgbClr val="FF0000"/>
                </a:solidFill>
              </a:rPr>
              <a:t>–     </a:t>
            </a:r>
            <a:r>
              <a:rPr lang="ru-RU" sz="3600" dirty="0" smtClean="0"/>
              <a:t>отношение восторженное; </a:t>
            </a:r>
          </a:p>
          <a:p>
            <a:r>
              <a:rPr lang="ru-RU" sz="3600" b="1" i="1" u="sng" dirty="0" smtClean="0">
                <a:solidFill>
                  <a:schemeClr val="accent1">
                    <a:lumMod val="75000"/>
                  </a:schemeClr>
                </a:solidFill>
              </a:rPr>
              <a:t>оранжевый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ru-RU" sz="3600" dirty="0" smtClean="0"/>
              <a:t>радостное;  </a:t>
            </a:r>
          </a:p>
          <a:p>
            <a:r>
              <a:rPr lang="ru-RU" sz="3600" b="1" i="1" u="sng" dirty="0" smtClean="0">
                <a:solidFill>
                  <a:srgbClr val="FFCC00"/>
                </a:solidFill>
              </a:rPr>
              <a:t>жёлтый</a:t>
            </a:r>
            <a:r>
              <a:rPr lang="ru-RU" sz="3600" dirty="0" smtClean="0">
                <a:solidFill>
                  <a:srgbClr val="FFCC00"/>
                </a:solidFill>
              </a:rPr>
              <a:t> –      </a:t>
            </a:r>
            <a:r>
              <a:rPr lang="ru-RU" sz="3600" dirty="0" smtClean="0"/>
              <a:t>светлое, приятное;  </a:t>
            </a:r>
          </a:p>
          <a:p>
            <a:r>
              <a:rPr lang="ru-RU" sz="3600" b="1" i="1" u="sng" dirty="0" smtClean="0">
                <a:solidFill>
                  <a:srgbClr val="00B050"/>
                </a:solidFill>
              </a:rPr>
              <a:t>зелёный</a:t>
            </a:r>
            <a:r>
              <a:rPr lang="ru-RU" sz="3600" dirty="0" smtClean="0">
                <a:solidFill>
                  <a:srgbClr val="00B050"/>
                </a:solidFill>
              </a:rPr>
              <a:t> –      </a:t>
            </a:r>
            <a:r>
              <a:rPr lang="ru-RU" sz="3600" dirty="0" smtClean="0"/>
              <a:t>спокойное, ровное;  </a:t>
            </a:r>
          </a:p>
          <a:p>
            <a:r>
              <a:rPr lang="ru-RU" sz="3600" b="1" i="1" u="sng" dirty="0" smtClean="0">
                <a:solidFill>
                  <a:srgbClr val="3333FF"/>
                </a:solidFill>
              </a:rPr>
              <a:t>синий</a:t>
            </a:r>
            <a:r>
              <a:rPr lang="ru-RU" sz="3600" dirty="0" smtClean="0">
                <a:solidFill>
                  <a:srgbClr val="3333FF"/>
                </a:solidFill>
              </a:rPr>
              <a:t> -           </a:t>
            </a:r>
            <a:r>
              <a:rPr lang="ru-RU" sz="3600" dirty="0" smtClean="0"/>
              <a:t>лёгкая тревожность;  </a:t>
            </a:r>
          </a:p>
          <a:p>
            <a:r>
              <a:rPr lang="ru-RU" sz="3600" b="1" i="1" u="sng" dirty="0" smtClean="0">
                <a:solidFill>
                  <a:srgbClr val="7030A0"/>
                </a:solidFill>
              </a:rPr>
              <a:t>фиолетовый</a:t>
            </a:r>
            <a:r>
              <a:rPr lang="ru-RU" sz="3600" dirty="0" smtClean="0">
                <a:solidFill>
                  <a:srgbClr val="7030A0"/>
                </a:solidFill>
              </a:rPr>
              <a:t> – </a:t>
            </a:r>
            <a:r>
              <a:rPr lang="ru-RU" sz="3600" dirty="0" smtClean="0"/>
              <a:t>тревожное, тоскливое;  </a:t>
            </a:r>
          </a:p>
          <a:p>
            <a:r>
              <a:rPr lang="ru-RU" sz="3600" b="1" i="1" u="sng" dirty="0" smtClean="0"/>
              <a:t>чёрный</a:t>
            </a:r>
            <a:r>
              <a:rPr lang="ru-RU" sz="3600" dirty="0" smtClean="0"/>
              <a:t> –       состояние крайней  </a:t>
            </a:r>
          </a:p>
          <a:p>
            <a:r>
              <a:rPr lang="ru-RU" sz="3600" dirty="0" smtClean="0"/>
              <a:t>                        неудовлетворённости. </a:t>
            </a:r>
          </a:p>
          <a:p>
            <a:endParaRPr lang="ru-RU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71600" y="1052736"/>
          <a:ext cx="7272807" cy="5544612"/>
        </p:xfrm>
        <a:graphic>
          <a:graphicData uri="http://schemas.openxmlformats.org/drawingml/2006/table">
            <a:tbl>
              <a:tblPr/>
              <a:tblGrid>
                <a:gridCol w="3611961"/>
                <a:gridCol w="676225"/>
                <a:gridCol w="627341"/>
                <a:gridCol w="771275"/>
                <a:gridCol w="721035"/>
                <a:gridCol w="864970"/>
              </a:tblGrid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Красный 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Ъ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Оранжевый 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Й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E36C0A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Ы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Жёлтый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Ь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Зелёный 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Голубой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Ю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Синий (индиго)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Фиолетовый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Ё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600" b="1">
                        <a:solidFill>
                          <a:srgbClr val="11111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Розовый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600" b="1">
                        <a:solidFill>
                          <a:srgbClr val="11111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  <a:tr h="616068"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Золотой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 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600" b="1">
                          <a:solidFill>
                            <a:srgbClr val="FFCC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Щ</a:t>
                      </a:r>
                      <a:endParaRPr lang="ru-RU" sz="3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600" b="1" dirty="0">
                        <a:solidFill>
                          <a:srgbClr val="11111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DFD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16632"/>
            <a:ext cx="6984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Таблица соответствия цветов и букв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536" y="332656"/>
            <a:ext cx="9577064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1988840"/>
            <a:ext cx="5174614" cy="4689329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771800" y="908720"/>
            <a:ext cx="3887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В.С. Мухина</a:t>
            </a:r>
            <a:endParaRPr lang="ru-RU" sz="4800" b="1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188640"/>
            <a:ext cx="2880319" cy="3209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60648"/>
            <a:ext cx="3438673" cy="636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573016"/>
            <a:ext cx="4925713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188639"/>
            <a:ext cx="2880320" cy="3210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76672"/>
            <a:ext cx="1924009" cy="191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88640"/>
            <a:ext cx="3852589" cy="326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068960"/>
            <a:ext cx="4752528" cy="3536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3717031"/>
            <a:ext cx="3920419" cy="2952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188640"/>
            <a:ext cx="267809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" y="144463"/>
            <a:ext cx="2578330" cy="3140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60648"/>
            <a:ext cx="3885728" cy="253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3565846"/>
            <a:ext cx="3331021" cy="3165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488926"/>
            <a:ext cx="4248472" cy="3122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188640"/>
            <a:ext cx="266429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2780928"/>
            <a:ext cx="2664296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3670721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620688"/>
            <a:ext cx="3133750" cy="421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004048" y="5589240"/>
            <a:ext cx="3328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Цветной дождь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344338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51520" y="2708920"/>
            <a:ext cx="3539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Зажги радугу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14812"/>
            <a:ext cx="4066530" cy="2922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644008" y="2852936"/>
            <a:ext cx="4263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Покрывала феи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645024"/>
            <a:ext cx="3619101" cy="2923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88640"/>
            <a:ext cx="380243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652120" y="3933056"/>
            <a:ext cx="28290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Радужная </a:t>
            </a:r>
          </a:p>
          <a:p>
            <a:r>
              <a:rPr lang="ru-RU" sz="4000" b="1" dirty="0" smtClean="0">
                <a:solidFill>
                  <a:srgbClr val="FFFF00"/>
                </a:solidFill>
              </a:rPr>
              <a:t>страна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44824"/>
            <a:ext cx="4968552" cy="4069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88640"/>
            <a:ext cx="4589313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" y="144462"/>
            <a:ext cx="3885763" cy="2708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5013176"/>
            <a:ext cx="2561159" cy="1733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1052736"/>
            <a:ext cx="1790178" cy="1931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140968"/>
            <a:ext cx="4320480" cy="3531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116631"/>
            <a:ext cx="3337049" cy="2503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6136" y="2780928"/>
            <a:ext cx="291898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60648"/>
            <a:ext cx="3516312" cy="3030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916832"/>
            <a:ext cx="2987377" cy="1984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188640"/>
            <a:ext cx="2088232" cy="2854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789040"/>
            <a:ext cx="3844628" cy="2883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912" y="2924944"/>
            <a:ext cx="3364575" cy="2523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4797152"/>
            <a:ext cx="2498278" cy="1915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116632"/>
            <a:ext cx="2648347" cy="2155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3949333" cy="256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199" y="260648"/>
            <a:ext cx="2709359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01616"/>
            <a:ext cx="3816424" cy="36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8006" y="3717032"/>
            <a:ext cx="4642101" cy="2848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2321224"/>
            <a:ext cx="3156644" cy="1881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188640"/>
            <a:ext cx="225529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walls.ru/large/201210/5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59632" y="116632"/>
            <a:ext cx="655272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Результаты оздоровительной работы: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204864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dirty="0" smtClean="0"/>
              <a:t> повышение уровня развития творческих  </a:t>
            </a:r>
          </a:p>
          <a:p>
            <a:pPr lvl="0"/>
            <a:r>
              <a:rPr lang="ru-RU" sz="2800" b="1" dirty="0" smtClean="0"/>
              <a:t>    способностей детей;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b="1" dirty="0" smtClean="0"/>
              <a:t> стабильность эмоционального </a:t>
            </a:r>
          </a:p>
          <a:p>
            <a:pPr lvl="0"/>
            <a:r>
              <a:rPr lang="ru-RU" sz="2800" b="1" dirty="0" smtClean="0"/>
              <a:t>    благополучия каждого ребёнка;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b="1" dirty="0" smtClean="0"/>
              <a:t> повышение уровня речевого развития;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b="1" dirty="0" smtClean="0"/>
              <a:t> стабильность физической и умственной  </a:t>
            </a:r>
          </a:p>
          <a:p>
            <a:pPr lvl="0"/>
            <a:r>
              <a:rPr lang="ru-RU" sz="2800" b="1" dirty="0" smtClean="0"/>
              <a:t>    работоспособности во всех сезонах года,  </a:t>
            </a:r>
          </a:p>
          <a:p>
            <a:pPr lvl="0"/>
            <a:r>
              <a:rPr lang="ru-RU" sz="2800" b="1" dirty="0" smtClean="0"/>
              <a:t>    не зависимо от погоды. 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адуга (video-converter.com)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етрович\Pictures\raduzhnyy_linii_svet_krasochnyy_15335_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116632"/>
            <a:ext cx="7128792" cy="1143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noFill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ь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ы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9144000" cy="5445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69238010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971600" y="2060848"/>
            <a:ext cx="7200800" cy="2376263"/>
          </a:xfrm>
          <a:prstGeom prst="rect">
            <a:avLst/>
          </a:prstGeom>
        </p:spPr>
        <p:txBody>
          <a:bodyPr wrap="none" fromWordArt="1">
            <a:prstTxWarp prst="textWave4">
              <a:avLst>
                <a:gd name="adj1" fmla="val 11942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170DD5"/>
                </a:solidFill>
                <a:latin typeface="Arial Black"/>
              </a:rPr>
              <a:t>спасибо за внимание!</a:t>
            </a:r>
            <a:endParaRPr lang="ru-RU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170DD5"/>
              </a:solidFill>
              <a:latin typeface="Arial Black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walls.ru/large/201210/5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885698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Список используемой литературы:</a:t>
            </a:r>
            <a:endParaRPr lang="ru-RU" dirty="0" smtClean="0"/>
          </a:p>
          <a:p>
            <a:r>
              <a:rPr lang="ru-RU" dirty="0" smtClean="0"/>
              <a:t>1. Алексеева Е. Е. Психологические проблемы детей дошкольного возраста. – СПБ.: Речь, 2006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Бреслав</a:t>
            </a:r>
            <a:r>
              <a:rPr lang="ru-RU" dirty="0" smtClean="0"/>
              <a:t> Г. Э. </a:t>
            </a:r>
            <a:r>
              <a:rPr lang="ru-RU" i="1" dirty="0" smtClean="0"/>
              <a:t>«</a:t>
            </a:r>
            <a:r>
              <a:rPr lang="ru-RU" i="1" dirty="0" err="1" smtClean="0"/>
              <a:t>Цветопсихология</a:t>
            </a:r>
            <a:r>
              <a:rPr lang="ru-RU" i="1" dirty="0" smtClean="0"/>
              <a:t> </a:t>
            </a:r>
            <a:r>
              <a:rPr lang="ru-RU" i="1" dirty="0" err="1" smtClean="0"/>
              <a:t>ицветолечение</a:t>
            </a:r>
            <a:r>
              <a:rPr lang="ru-RU" i="1" dirty="0" smtClean="0"/>
              <a:t> для всех»</a:t>
            </a:r>
            <a:r>
              <a:rPr lang="ru-RU" dirty="0" smtClean="0"/>
              <a:t>. – СПБ.: Б&amp;К., 2000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Люшер</a:t>
            </a:r>
            <a:r>
              <a:rPr lang="ru-RU" dirty="0" smtClean="0"/>
              <a:t>. М; Цвет нашего характера; </a:t>
            </a:r>
            <a:r>
              <a:rPr lang="ru-RU" i="1" dirty="0" smtClean="0"/>
              <a:t>«</a:t>
            </a:r>
            <a:r>
              <a:rPr lang="ru-RU" i="1" dirty="0" err="1" smtClean="0"/>
              <a:t>Рипол</a:t>
            </a:r>
            <a:r>
              <a:rPr lang="ru-RU" i="1" dirty="0" smtClean="0"/>
              <a:t> классик»</a:t>
            </a:r>
            <a:r>
              <a:rPr lang="ru-RU" dirty="0" smtClean="0"/>
              <a:t>; </a:t>
            </a:r>
            <a:r>
              <a:rPr lang="ru-RU" i="1" dirty="0" smtClean="0"/>
              <a:t>«Вече»</a:t>
            </a:r>
            <a:r>
              <a:rPr lang="ru-RU" dirty="0" smtClean="0"/>
              <a:t>, 2004.</a:t>
            </a:r>
          </a:p>
          <a:p>
            <a:r>
              <a:rPr lang="ru-RU" dirty="0" smtClean="0"/>
              <a:t>4. Психология цвета: Теория и практика; </a:t>
            </a:r>
            <a:r>
              <a:rPr lang="ru-RU" u="sng" dirty="0" err="1" smtClean="0"/>
              <a:t>Изд</a:t>
            </a:r>
            <a:r>
              <a:rPr lang="ru-RU" dirty="0" smtClean="0"/>
              <a:t>: Речь 2005.</a:t>
            </a:r>
          </a:p>
          <a:p>
            <a:r>
              <a:rPr lang="ru-RU" dirty="0" smtClean="0"/>
              <a:t>5. Цветовая </a:t>
            </a:r>
            <a:r>
              <a:rPr lang="ru-RU" dirty="0" err="1" smtClean="0"/>
              <a:t>светотерапия</a:t>
            </a:r>
            <a:r>
              <a:rPr lang="ru-RU" dirty="0" smtClean="0"/>
              <a:t>. - М.: ИМЕДИС, 2001.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Базыма</a:t>
            </a:r>
            <a:r>
              <a:rPr lang="ru-RU" dirty="0" smtClean="0"/>
              <a:t> Б.А.; Психология цвета: Теория и практика; </a:t>
            </a:r>
            <a:r>
              <a:rPr lang="ru-RU" dirty="0" err="1" smtClean="0"/>
              <a:t>Изд</a:t>
            </a:r>
            <a:r>
              <a:rPr lang="ru-RU" dirty="0" smtClean="0"/>
              <a:t>: Речь 2005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Готовский</a:t>
            </a:r>
            <a:r>
              <a:rPr lang="ru-RU" dirty="0" smtClean="0"/>
              <a:t> Ю.В., </a:t>
            </a:r>
            <a:r>
              <a:rPr lang="ru-RU" dirty="0" err="1" smtClean="0"/>
              <a:t>Вышеславцев</a:t>
            </a:r>
            <a:r>
              <a:rPr lang="ru-RU" dirty="0" smtClean="0"/>
              <a:t> А.П., Косарева Л.Б. Цветовая </a:t>
            </a:r>
            <a:r>
              <a:rPr lang="ru-RU" dirty="0" err="1" smtClean="0"/>
              <a:t>светотерапия</a:t>
            </a:r>
            <a:r>
              <a:rPr lang="ru-RU" dirty="0" smtClean="0"/>
              <a:t>. - М.: ИМЕДИС, 2001.</a:t>
            </a:r>
          </a:p>
          <a:p>
            <a:endParaRPr lang="ru-RU" sz="1200" b="1" dirty="0" smtClean="0"/>
          </a:p>
          <a:p>
            <a:pPr algn="ctr"/>
            <a:r>
              <a:rPr lang="ru-RU" b="1" dirty="0" smtClean="0"/>
              <a:t>Электронные ресурсы: </a:t>
            </a:r>
          </a:p>
          <a:p>
            <a:r>
              <a:rPr lang="ru-RU" dirty="0" smtClean="0"/>
              <a:t>1. </a:t>
            </a:r>
            <a:r>
              <a:rPr lang="ru-RU" u="sng" dirty="0" smtClean="0">
                <a:hlinkClick r:id="rId3"/>
              </a:rPr>
              <a:t>http://domognenko.com/</a:t>
            </a:r>
            <a:r>
              <a:rPr lang="ru-RU" dirty="0" smtClean="0"/>
              <a:t>  Н.В. </a:t>
            </a:r>
            <a:r>
              <a:rPr lang="ru-RU" dirty="0" err="1" smtClean="0"/>
              <a:t>Погосова</a:t>
            </a:r>
            <a:r>
              <a:rPr lang="ru-RU" dirty="0" smtClean="0"/>
              <a:t> «Цветовой </a:t>
            </a:r>
            <a:r>
              <a:rPr lang="ru-RU" dirty="0" err="1" smtClean="0"/>
              <a:t>игротренинг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2. </a:t>
            </a:r>
            <a:r>
              <a:rPr lang="ru-RU" u="sng" dirty="0" smtClean="0">
                <a:hlinkClick r:id="rId4"/>
              </a:rPr>
              <a:t>https://bewoman.club</a:t>
            </a:r>
            <a:r>
              <a:rPr lang="ru-RU" dirty="0" smtClean="0"/>
              <a:t>  «Что такое </a:t>
            </a:r>
            <a:r>
              <a:rPr lang="ru-RU" dirty="0" err="1" smtClean="0"/>
              <a:t>цветотерапия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3. </a:t>
            </a:r>
            <a:r>
              <a:rPr lang="ru-RU" u="sng" dirty="0" smtClean="0">
                <a:hlinkClick r:id="rId5"/>
              </a:rPr>
              <a:t>https://pedportal.net</a:t>
            </a:r>
            <a:r>
              <a:rPr lang="ru-RU" dirty="0" smtClean="0"/>
              <a:t>  «</a:t>
            </a:r>
            <a:r>
              <a:rPr lang="ru-RU" dirty="0" err="1" smtClean="0"/>
              <a:t>Цветотерапия</a:t>
            </a:r>
            <a:r>
              <a:rPr lang="ru-RU" dirty="0" smtClean="0"/>
              <a:t> в работе с дошкольниками». </a:t>
            </a:r>
          </a:p>
          <a:p>
            <a:r>
              <a:rPr lang="ru-RU" dirty="0" smtClean="0"/>
              <a:t>4. </a:t>
            </a:r>
            <a:r>
              <a:rPr lang="ru-RU" u="sng" dirty="0" smtClean="0">
                <a:hlinkClick r:id="rId6"/>
              </a:rPr>
              <a:t>https://pups.su</a:t>
            </a:r>
            <a:r>
              <a:rPr lang="ru-RU" dirty="0" smtClean="0"/>
              <a:t>   «Основные принципы </a:t>
            </a:r>
            <a:r>
              <a:rPr lang="ru-RU" dirty="0" err="1" smtClean="0"/>
              <a:t>цветотерапии</a:t>
            </a:r>
            <a:r>
              <a:rPr lang="ru-RU" dirty="0" smtClean="0"/>
              <a:t> для детей». </a:t>
            </a:r>
          </a:p>
          <a:p>
            <a:r>
              <a:rPr lang="ru-RU" dirty="0" smtClean="0"/>
              <a:t>5. </a:t>
            </a:r>
            <a:r>
              <a:rPr lang="ru-RU" u="sng" dirty="0" smtClean="0">
                <a:hlinkClick r:id="rId7"/>
              </a:rPr>
              <a:t>http://v-vs.blogspot.ru</a:t>
            </a:r>
            <a:r>
              <a:rPr lang="ru-RU" dirty="0" smtClean="0"/>
              <a:t>  «Выявление тревожности у дошкольников. Методика «Паровозик».  </a:t>
            </a:r>
          </a:p>
          <a:p>
            <a:r>
              <a:rPr lang="ru-RU" dirty="0" smtClean="0"/>
              <a:t>6. </a:t>
            </a:r>
            <a:r>
              <a:rPr lang="ru-RU" u="sng" dirty="0" smtClean="0">
                <a:hlinkClick r:id="rId8"/>
              </a:rPr>
              <a:t>http://mirdoshkolnikov.ru</a:t>
            </a:r>
            <a:r>
              <a:rPr lang="ru-RU" dirty="0" smtClean="0"/>
              <a:t>  «</a:t>
            </a:r>
            <a:r>
              <a:rPr lang="ru-RU" dirty="0" err="1" smtClean="0"/>
              <a:t>Цветотерапия</a:t>
            </a:r>
            <a:r>
              <a:rPr lang="ru-RU" dirty="0" smtClean="0"/>
              <a:t>. Влияние цвета на самочувствие ребенка».</a:t>
            </a:r>
          </a:p>
          <a:p>
            <a:r>
              <a:rPr lang="ru-RU" dirty="0" smtClean="0"/>
              <a:t>7. </a:t>
            </a:r>
            <a:r>
              <a:rPr lang="ru-RU" u="sng" dirty="0" smtClean="0">
                <a:hlinkClick r:id="rId9"/>
              </a:rPr>
              <a:t>http://www.liveinternet.ru</a:t>
            </a:r>
            <a:endParaRPr lang="ru-RU" dirty="0" smtClean="0"/>
          </a:p>
          <a:p>
            <a:r>
              <a:rPr lang="ru-RU" dirty="0" smtClean="0"/>
              <a:t>8. Социальная сеть работников образования  </a:t>
            </a:r>
            <a:r>
              <a:rPr lang="ru-RU" dirty="0" err="1" smtClean="0"/>
              <a:t>nsportal.ru</a:t>
            </a:r>
            <a:endParaRPr lang="ru-RU" dirty="0" smtClean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2229</TotalTime>
  <Words>213</Words>
  <Application>Microsoft Office PowerPoint</Application>
  <PresentationFormat>Экран (4:3)</PresentationFormat>
  <Paragraphs>134</Paragraphs>
  <Slides>26</Slides>
  <Notes>19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Кнопка</vt:lpstr>
      <vt:lpstr>муниципальное дошкольное образовательное учреждение «Междуреченский детский сад»         Номинация: Образовательные практики в рамках задач ФГОС   Методическая разработка Тема: Педагогический мастер-класс «Применение цветотерапии в ДОУ»  Долотова Елена Евгеньевна музыкальный руководитель детского сада                               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Петрович</cp:lastModifiedBy>
  <cp:revision>223</cp:revision>
  <cp:lastPrinted>2014-10-14T08:24:14Z</cp:lastPrinted>
  <dcterms:created xsi:type="dcterms:W3CDTF">2013-06-28T06:35:15Z</dcterms:created>
  <dcterms:modified xsi:type="dcterms:W3CDTF">2023-01-15T12:47:13Z</dcterms:modified>
</cp:coreProperties>
</file>